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258" r:id="rId5"/>
    <p:sldId id="301" r:id="rId6"/>
    <p:sldId id="259" r:id="rId7"/>
    <p:sldId id="304" r:id="rId8"/>
    <p:sldId id="262" r:id="rId9"/>
    <p:sldId id="302" r:id="rId10"/>
    <p:sldId id="264" r:id="rId11"/>
    <p:sldId id="263" r:id="rId12"/>
    <p:sldId id="305" r:id="rId13"/>
    <p:sldId id="261" r:id="rId14"/>
    <p:sldId id="266" r:id="rId15"/>
    <p:sldId id="267" r:id="rId16"/>
    <p:sldId id="268" r:id="rId17"/>
    <p:sldId id="306" r:id="rId18"/>
    <p:sldId id="269" r:id="rId19"/>
    <p:sldId id="270" r:id="rId20"/>
    <p:sldId id="271" r:id="rId21"/>
    <p:sldId id="272" r:id="rId22"/>
    <p:sldId id="273" r:id="rId23"/>
    <p:sldId id="274" r:id="rId24"/>
    <p:sldId id="307" r:id="rId25"/>
    <p:sldId id="275" r:id="rId26"/>
    <p:sldId id="276" r:id="rId27"/>
    <p:sldId id="277" r:id="rId28"/>
    <p:sldId id="265" r:id="rId29"/>
    <p:sldId id="30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78" r:id="rId39"/>
    <p:sldId id="288" r:id="rId40"/>
    <p:sldId id="309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7" r:id="rId49"/>
    <p:sldId id="296" r:id="rId50"/>
    <p:sldId id="298" r:id="rId51"/>
    <p:sldId id="299" r:id="rId52"/>
    <p:sldId id="287" r:id="rId53"/>
    <p:sldId id="300" r:id="rId54"/>
    <p:sldId id="260" r:id="rId5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927"/>
    <a:srgbClr val="A2E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6" d="100"/>
          <a:sy n="96" d="100"/>
        </p:scale>
        <p:origin x="109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B9180E-B9D2-D3D3-2532-AEFCAA262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714C628-0026-425D-87C4-816714BD0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994492-DDB2-6F00-3963-C9552715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A1FA9E-375B-8073-15E1-7802B154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F47B04-6042-CB7A-CE08-14004B06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52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547923-023A-49F1-5864-4813CCC3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1B436C-C732-E1B6-C88D-AEF3EC24C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5D5F1B-5C3C-D62F-B6C6-E1CEB565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3CD9A7-22BA-2B9F-ADEE-2CE367C4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30973A-7DAA-0F5A-A6A5-ED44DD38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01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0F4A6F6-FDA2-3DC2-AC59-DAD8C732B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A586B6E-8F43-1EB6-852E-EC6903B87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441EDA-66C8-2CFF-F488-3482548DA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7B810D-DCC1-3DF2-7A08-6392D467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AD3B78-4DCE-D9E1-4628-2CC4D461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365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D0B99B-9F74-EDAA-852C-E41851B0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9449E9-8A9D-19FD-5246-8F3DF2334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83D824-9BEC-F895-735A-D71A1E0C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86855E-9BEC-F9A3-57A7-7F672855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934D76-131A-5B51-DCDA-6B2F7F35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7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2BE5FE-54BA-4E37-B437-1E308D90E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B9AD97-072B-0683-1B04-F89050EB1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437F00-2D82-4EBB-6D86-89885F7F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4301A3-161A-AB89-1A3E-C4174B93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E4D6FF-9F17-C8B6-8EE7-2A4ECC57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30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727910-BE0F-37F4-7C45-6B64F2EC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D204E2-D977-4634-259B-B8EF8B049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158A693-9B29-C029-E5E6-382212070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0A663F-4013-3FE1-330A-867FDA9A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B8CD54E-C26D-2387-A41A-09F4F3F8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34295C-A438-B163-D4E8-7FF6CB39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20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5AAA65-9844-9214-328B-94FB5536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D00F27-09AD-B79B-6586-F2880644B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6119961-261C-E837-7134-65D095BCF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BAE318-7999-F277-5812-DB59B8D48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B2854B-0430-3A82-DEF6-F9157022F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6841953-1915-FCE0-1DE4-47A92FE5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3F41457-CC5C-67CB-4F8A-50B98655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F7646F5-90A1-76B4-A9A1-C90418A5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EB38B6-A63B-A434-6E37-E24CB990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355CB6F-25B7-19A9-2C45-4810B71BD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D48214D-C332-D0A0-0DD8-778D35E0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A26DFD9-6299-B4A6-A756-2432A1F1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851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0B97D17-29AC-AF7F-8848-625144D2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4AC931-83F8-22AA-A18D-739F470E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B897EE-0898-4C9A-6C07-60B63479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78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694354-6B81-F473-144C-0A8D564D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AD306D-381F-C4D0-5A4B-BD901E43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D4B6F66-045E-BEE8-F1C1-13664D5F7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9A2614-E910-3A51-BFCB-1CEA58E00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351B25-2792-3A51-47CF-83569F0AC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99DE3C2-265C-9491-A79C-BA1E341F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46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A42383-FBBD-073D-F7CD-3E64CD33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C479651-9F15-B126-8D13-C005B55EA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B9AA10-41FE-3D85-BC5A-5FCF1959F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1F983F-ECCE-A7D6-BA01-95794445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51770D-790A-BBFB-F57F-8A322A0C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D3438E-BDFC-76A2-BBC8-6C134B6B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450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B6B6237-9D79-18CB-80A0-699D7139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44A8973-C1C0-9A4A-5892-72B46C7B2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1435D8-2803-6495-A719-FF331B3E9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D1965-D3BE-483F-B0A0-93BE3798DC3C}" type="datetimeFigureOut">
              <a:rPr lang="it-IT" smtClean="0"/>
              <a:t>22/06/2022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7B22CA-E4E8-FA78-80C2-3E600D1F3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454F05-7A07-3CA4-FBF5-4DC494218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28ABB-887D-4837-81AE-CDF5AD84FE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18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44D222C7-4C37-4BE9-5468-862796EAB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436"/>
          <a:stretch/>
        </p:blipFill>
        <p:spPr>
          <a:xfrm>
            <a:off x="6499916" y="0"/>
            <a:ext cx="5692084" cy="3429000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F51A994-EB12-4E4B-2D13-56E7D2B047E8}"/>
              </a:ext>
            </a:extLst>
          </p:cNvPr>
          <p:cNvCxnSpPr>
            <a:cxnSpLocks/>
          </p:cNvCxnSpPr>
          <p:nvPr/>
        </p:nvCxnSpPr>
        <p:spPr>
          <a:xfrm>
            <a:off x="210207" y="3081867"/>
            <a:ext cx="8700960" cy="0"/>
          </a:xfrm>
          <a:prstGeom prst="line">
            <a:avLst/>
          </a:prstGeom>
          <a:ln w="15875">
            <a:solidFill>
              <a:srgbClr val="A2E4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E0D5002D-FFE7-CC7E-811F-6B919734FDC8}"/>
              </a:ext>
            </a:extLst>
          </p:cNvPr>
          <p:cNvCxnSpPr>
            <a:cxnSpLocks/>
          </p:cNvCxnSpPr>
          <p:nvPr/>
        </p:nvCxnSpPr>
        <p:spPr>
          <a:xfrm>
            <a:off x="9774621" y="3081867"/>
            <a:ext cx="2179291" cy="0"/>
          </a:xfrm>
          <a:prstGeom prst="line">
            <a:avLst/>
          </a:prstGeom>
          <a:ln w="15875">
            <a:solidFill>
              <a:srgbClr val="A2E4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5694219"/>
            <a:ext cx="936000" cy="93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167" y="5694219"/>
            <a:ext cx="4535321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159;p29">
            <a:extLst>
              <a:ext uri="{FF2B5EF4-FFF2-40B4-BE49-F238E27FC236}">
                <a16:creationId xmlns:a16="http://schemas.microsoft.com/office/drawing/2014/main" id="{E7490FA6-819F-C9F0-37E1-885478DFC318}"/>
              </a:ext>
            </a:extLst>
          </p:cNvPr>
          <p:cNvSpPr txBox="1">
            <a:spLocks/>
          </p:cNvSpPr>
          <p:nvPr/>
        </p:nvSpPr>
        <p:spPr>
          <a:xfrm>
            <a:off x="3052431" y="2902230"/>
            <a:ext cx="6087138" cy="196868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solidFill>
                  <a:schemeClr val="bg1"/>
                </a:solidFill>
                <a:latin typeface="Viga"/>
                <a:sym typeface="Viga"/>
              </a:rPr>
              <a:t>Esame</a:t>
            </a:r>
            <a:r>
              <a:rPr lang="en-US" sz="4000" b="1" dirty="0">
                <a:solidFill>
                  <a:schemeClr val="bg1"/>
                </a:solidFill>
                <a:latin typeface="Viga"/>
                <a:sym typeface="Viga"/>
              </a:rPr>
              <a:t> di Penetration Testing and Ethical Hacking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3052431" y="4850950"/>
            <a:ext cx="6087138" cy="177926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Viga"/>
                <a:sym typeface="Viga"/>
              </a:rPr>
              <a:t>Prof. </a:t>
            </a:r>
            <a:r>
              <a:rPr lang="en-US" sz="1600" b="1" dirty="0">
                <a:solidFill>
                  <a:schemeClr val="bg1"/>
                </a:solidFill>
                <a:latin typeface="Viga"/>
                <a:sym typeface="Viga"/>
              </a:rPr>
              <a:t>Arcangelo Castiglione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Viga"/>
              <a:sym typeface="Viga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Viga"/>
              <a:sym typeface="Viga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Viga"/>
              <a:sym typeface="Viga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Viga"/>
              <a:sym typeface="Viga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Viga"/>
                <a:sym typeface="Viga"/>
              </a:rPr>
              <a:t>Studente</a:t>
            </a:r>
            <a:r>
              <a:rPr lang="en-US" sz="1400" dirty="0">
                <a:solidFill>
                  <a:schemeClr val="bg1"/>
                </a:solidFill>
                <a:latin typeface="Viga"/>
                <a:sym typeface="Viga"/>
              </a:rPr>
              <a:t>: </a:t>
            </a:r>
            <a:r>
              <a:rPr lang="en-US" sz="1400" b="1" dirty="0">
                <a:solidFill>
                  <a:schemeClr val="bg1"/>
                </a:solidFill>
                <a:latin typeface="Viga"/>
                <a:sym typeface="Viga"/>
              </a:rPr>
              <a:t>Ciro </a:t>
            </a:r>
            <a:r>
              <a:rPr lang="en-US" sz="1400" b="1" dirty="0" err="1">
                <a:solidFill>
                  <a:schemeClr val="bg1"/>
                </a:solidFill>
                <a:latin typeface="Viga"/>
                <a:sym typeface="Viga"/>
              </a:rPr>
              <a:t>Maione</a:t>
            </a:r>
            <a:r>
              <a:rPr lang="en-US" sz="1400" b="1" dirty="0">
                <a:solidFill>
                  <a:schemeClr val="bg1"/>
                </a:solidFill>
                <a:latin typeface="Viga"/>
                <a:sym typeface="Viga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Viga"/>
                <a:sym typeface="Viga"/>
              </a:rPr>
              <a:t>mat. 0522500977</a:t>
            </a:r>
          </a:p>
          <a:p>
            <a:pPr algn="ctr"/>
            <a:endParaRPr lang="en-US" sz="800" dirty="0">
              <a:solidFill>
                <a:schemeClr val="bg1"/>
              </a:solidFill>
              <a:latin typeface="Viga"/>
              <a:sym typeface="Viga"/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iga"/>
                <a:sym typeface="Viga"/>
              </a:rPr>
              <a:t>AA 2021/2022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302307" y="225378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400" b="1" dirty="0">
                <a:solidFill>
                  <a:schemeClr val="bg1"/>
                </a:solidFill>
                <a:latin typeface="Viga"/>
                <a:sym typeface="Viga"/>
              </a:rPr>
              <a:t>Analisi</a:t>
            </a:r>
            <a:r>
              <a:rPr lang="en-US" sz="2400" b="1" dirty="0">
                <a:solidFill>
                  <a:schemeClr val="bg1"/>
                </a:solidFill>
                <a:latin typeface="Viga"/>
                <a:sym typeface="Viga"/>
              </a:rPr>
              <a:t> </a:t>
            </a:r>
            <a:r>
              <a:rPr lang="it-IT" sz="2400" b="1" dirty="0">
                <a:solidFill>
                  <a:schemeClr val="bg1"/>
                </a:solidFill>
                <a:latin typeface="Viga"/>
                <a:sym typeface="Viga"/>
              </a:rPr>
              <a:t>della</a:t>
            </a:r>
            <a:r>
              <a:rPr lang="en-US" sz="2400" b="1" dirty="0">
                <a:solidFill>
                  <a:schemeClr val="bg1"/>
                </a:solidFill>
                <a:latin typeface="Viga"/>
                <a:sym typeface="Viga"/>
              </a:rPr>
              <a:t> </a:t>
            </a:r>
            <a:r>
              <a:rPr lang="it-IT" sz="2400" b="1" dirty="0">
                <a:solidFill>
                  <a:schemeClr val="bg1"/>
                </a:solidFill>
                <a:latin typeface="Viga"/>
                <a:sym typeface="Viga"/>
              </a:rPr>
              <a:t>macchina</a:t>
            </a:r>
            <a:r>
              <a:rPr lang="en-US" sz="2400" b="1" dirty="0">
                <a:solidFill>
                  <a:schemeClr val="bg1"/>
                </a:solidFill>
                <a:latin typeface="Viga"/>
                <a:sym typeface="Viga"/>
              </a:rPr>
              <a:t> </a:t>
            </a:r>
            <a:r>
              <a:rPr lang="it-IT" sz="2400" b="1" dirty="0">
                <a:solidFill>
                  <a:schemeClr val="bg1"/>
                </a:solidFill>
                <a:latin typeface="Viga"/>
                <a:sym typeface="Viga"/>
              </a:rPr>
              <a:t>vulnerabile</a:t>
            </a:r>
            <a:endParaRPr lang="it-IT" sz="3200" b="1" dirty="0">
              <a:solidFill>
                <a:schemeClr val="bg1"/>
              </a:solidFill>
            </a:endParaRPr>
          </a:p>
        </p:txBody>
      </p:sp>
      <p:sp>
        <p:nvSpPr>
          <p:cNvPr id="40" name="Google Shape;159;p29">
            <a:extLst>
              <a:ext uri="{FF2B5EF4-FFF2-40B4-BE49-F238E27FC236}">
                <a16:creationId xmlns:a16="http://schemas.microsoft.com/office/drawing/2014/main" id="{658A9AE7-FC09-5BB5-56FA-2B53E24A7837}"/>
              </a:ext>
            </a:extLst>
          </p:cNvPr>
          <p:cNvSpPr txBox="1">
            <a:spLocks/>
          </p:cNvSpPr>
          <p:nvPr/>
        </p:nvSpPr>
        <p:spPr>
          <a:xfrm>
            <a:off x="7083650" y="2007704"/>
            <a:ext cx="4524616" cy="88146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“                      ”  </a:t>
            </a:r>
          </a:p>
        </p:txBody>
      </p:sp>
      <p:sp>
        <p:nvSpPr>
          <p:cNvPr id="43" name="Google Shape;159;p29">
            <a:extLst>
              <a:ext uri="{FF2B5EF4-FFF2-40B4-BE49-F238E27FC236}">
                <a16:creationId xmlns:a16="http://schemas.microsoft.com/office/drawing/2014/main" id="{D46C65A6-9283-D612-144B-2A22F2EEFBDB}"/>
              </a:ext>
            </a:extLst>
          </p:cNvPr>
          <p:cNvSpPr txBox="1">
            <a:spLocks/>
          </p:cNvSpPr>
          <p:nvPr/>
        </p:nvSpPr>
        <p:spPr>
          <a:xfrm>
            <a:off x="210207" y="-73512"/>
            <a:ext cx="6087138" cy="90534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Università degli Studi di Salerno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0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Vulnerability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Mapping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Nikto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6006035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Ai fini dell’analisi dell’applicazione web è stata effettuata una scansione con lo strumento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Nikto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La scansione ha evidenziato la presenza di una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path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«/console»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che porta ad una console Python protetta da pin.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42DE23-68C5-4E3C-CE63-0D51100D2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713" y="1206084"/>
            <a:ext cx="5399393" cy="4486819"/>
          </a:xfrm>
          <a:prstGeom prst="roundRect">
            <a:avLst>
              <a:gd name="adj" fmla="val 2071"/>
            </a:avLst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3869ECC-7DB9-D9D6-86E4-61C8C0B1B2DC}"/>
              </a:ext>
            </a:extLst>
          </p:cNvPr>
          <p:cNvSpPr/>
          <p:nvPr/>
        </p:nvSpPr>
        <p:spPr>
          <a:xfrm>
            <a:off x="6489914" y="4639495"/>
            <a:ext cx="3828545" cy="2177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366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Vulnerability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Mapping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Nikto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997646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Ai fini dell’analisi dell’applicazione web è stata effettuata una scansione con lo strumento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Nikto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La scansione ha evidenziato la presenza di una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path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«/console»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che porta ad una console Python protetta da pin.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Cercando in rete si scopre che è possibile eludere il pin se si ottengono determinate informazioni sul target.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La documentazione del server sconsiglia di avere la console di debug attiva in produzione.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9FE1ABF-EACD-AABA-DE26-6142CDEE9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295" y="1492876"/>
            <a:ext cx="5585241" cy="34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8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1532416" y="728350"/>
            <a:ext cx="5038252" cy="51850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800"/>
              </a:spcAft>
              <a:buSzPct val="100000"/>
            </a:pPr>
            <a:r>
              <a:rPr lang="it-IT" sz="4000" b="1" dirty="0" err="1">
                <a:solidFill>
                  <a:schemeClr val="bg1"/>
                </a:solidFill>
                <a:latin typeface="Viga"/>
              </a:rPr>
              <a:t>Outline</a:t>
            </a:r>
            <a:endParaRPr lang="it-IT" sz="4000" b="1" dirty="0">
              <a:solidFill>
                <a:schemeClr val="bg1"/>
              </a:solidFill>
              <a:latin typeface="Viga"/>
            </a:endParaRPr>
          </a:p>
          <a:p>
            <a:pPr>
              <a:spcAft>
                <a:spcPts val="1800"/>
              </a:spcAft>
              <a:buSzPct val="100000"/>
            </a:pPr>
            <a:endParaRPr lang="it-IT" sz="100" b="1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Port Scanning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Vulnerability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Mapping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800" b="1" dirty="0">
                <a:solidFill>
                  <a:schemeClr val="bg1"/>
                </a:solidFill>
                <a:latin typeface="Viga"/>
              </a:rPr>
              <a:t>Analisi dell’applicazione WEB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 sorgente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Local File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Inclusion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Pivoting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Privilege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Escalation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800100" lvl="1" indent="-342900" algn="ctr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600" b="1" dirty="0">
              <a:solidFill>
                <a:schemeClr val="bg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F791EF7-AD6F-ADDD-0B15-40919CB6F482}"/>
              </a:ext>
            </a:extLst>
          </p:cNvPr>
          <p:cNvGrpSpPr/>
          <p:nvPr/>
        </p:nvGrpSpPr>
        <p:grpSpPr>
          <a:xfrm>
            <a:off x="1532415" y="479546"/>
            <a:ext cx="9192964" cy="497608"/>
            <a:chOff x="1480930" y="5913415"/>
            <a:chExt cx="9192964" cy="497608"/>
          </a:xfrm>
        </p:grpSpPr>
        <p:pic>
          <p:nvPicPr>
            <p:cNvPr id="16" name="Immagine 15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7DD14228-C8F7-A86C-CCD8-3FDBADFF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38B2CBE-E17B-353A-1A9F-54524BBB5FF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61DC6A15-0472-79A7-7DBC-5677CDEA821A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FF5A6324-7E53-65BD-9E59-C9077808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69" y="1916402"/>
            <a:ext cx="3877030" cy="38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107625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Tramite l’estensione del browser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Wappalyzer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si è scoperto che viene utilizzato il framework </a:t>
            </a:r>
            <a:r>
              <a:rPr lang="it-IT" sz="2000" b="1" dirty="0" err="1">
                <a:solidFill>
                  <a:schemeClr val="bg1"/>
                </a:solidFill>
                <a:latin typeface="Viga"/>
              </a:rPr>
              <a:t>Flask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 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10401866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manuale dell’applicazione WEB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Wappalyzer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3433E82F-086C-EB11-ED19-6E6A48BB7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85" y="1650999"/>
            <a:ext cx="4809883" cy="426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2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1084648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È stato utilizzato il web proxy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Burpsuite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al fine di analizzare le richieste HTTP.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10401866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manuale dell’applicazione WEB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Burpsuite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C1AB9CF1-89F4-E413-B5C5-BE81B06AC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77" y="1917974"/>
            <a:ext cx="4033452" cy="3886505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A5C5B1-8278-3B1B-5FE9-1F19E9DD3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03" y="1757842"/>
            <a:ext cx="5354470" cy="415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85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1084648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Si è provato a caricare un file con il servizio </a:t>
            </a:r>
            <a:r>
              <a:rPr lang="it-IT" sz="2000" b="1" dirty="0" err="1">
                <a:solidFill>
                  <a:schemeClr val="bg1"/>
                </a:solidFill>
                <a:latin typeface="Viga"/>
              </a:rPr>
              <a:t>upcloud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10401866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manuale dell’applicazione WEB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Burpsuite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800FD25C-8709-B67E-13CF-3201E489F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7" y="1659872"/>
            <a:ext cx="5538090" cy="414460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8479A75-DEB8-C73F-1742-86591D663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05" y="1605148"/>
            <a:ext cx="5577148" cy="42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19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302319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Controllando la richiesta su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Burpsuite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notiamo che si tratta di una richiesta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POST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di tipo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«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multipart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/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form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-data»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Notiamo anche l’attributo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filename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L’applicazione potrebbe essere vulnerabile ad una debolezza di tipo </a:t>
            </a:r>
            <a:r>
              <a:rPr lang="it-IT" sz="2000" b="1" dirty="0">
                <a:solidFill>
                  <a:schemeClr val="bg1"/>
                </a:solidFill>
                <a:latin typeface="Viga"/>
              </a:rPr>
              <a:t>Local File </a:t>
            </a:r>
            <a:r>
              <a:rPr lang="it-IT" sz="2000" b="1" dirty="0" err="1">
                <a:solidFill>
                  <a:schemeClr val="bg1"/>
                </a:solidFill>
                <a:latin typeface="Viga"/>
              </a:rPr>
              <a:t>Inclusion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(LFI).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10401866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manuale dell’applicazione WEB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Burpsuite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438C5F-C7FB-DF4B-5947-C689B3631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1083868"/>
            <a:ext cx="6373473" cy="494641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26D0E10A-D547-97C9-0D21-FD4FDBC441B2}"/>
              </a:ext>
            </a:extLst>
          </p:cNvPr>
          <p:cNvSpPr/>
          <p:nvPr/>
        </p:nvSpPr>
        <p:spPr>
          <a:xfrm>
            <a:off x="5826352" y="1915886"/>
            <a:ext cx="1863317" cy="957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75FDD616-56B9-498E-FDD7-A38FEF980391}"/>
              </a:ext>
            </a:extLst>
          </p:cNvPr>
          <p:cNvSpPr/>
          <p:nvPr/>
        </p:nvSpPr>
        <p:spPr>
          <a:xfrm>
            <a:off x="5730558" y="3500846"/>
            <a:ext cx="1523682" cy="9579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D1884B8-02DA-2909-E875-554A18BE62BA}"/>
              </a:ext>
            </a:extLst>
          </p:cNvPr>
          <p:cNvSpPr/>
          <p:nvPr/>
        </p:nvSpPr>
        <p:spPr>
          <a:xfrm>
            <a:off x="7654833" y="4302034"/>
            <a:ext cx="870858" cy="144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560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1532416" y="728350"/>
            <a:ext cx="5038252" cy="51850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800"/>
              </a:spcAft>
              <a:buSzPct val="100000"/>
            </a:pPr>
            <a:r>
              <a:rPr lang="it-IT" sz="4000" b="1" dirty="0" err="1">
                <a:solidFill>
                  <a:schemeClr val="bg1"/>
                </a:solidFill>
                <a:latin typeface="Viga"/>
              </a:rPr>
              <a:t>Outline</a:t>
            </a:r>
            <a:endParaRPr lang="it-IT" sz="4000" b="1" dirty="0">
              <a:solidFill>
                <a:schemeClr val="bg1"/>
              </a:solidFill>
              <a:latin typeface="Viga"/>
            </a:endParaRPr>
          </a:p>
          <a:p>
            <a:pPr>
              <a:spcAft>
                <a:spcPts val="1800"/>
              </a:spcAft>
              <a:buSzPct val="100000"/>
            </a:pPr>
            <a:endParaRPr lang="it-IT" sz="100" b="1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Port Scanning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Vulnerability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Mapping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dell’applicazione WEB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800" b="1" dirty="0">
                <a:solidFill>
                  <a:schemeClr val="bg1"/>
                </a:solidFill>
                <a:latin typeface="Viga"/>
              </a:rPr>
              <a:t>Analisi del sorgente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Local File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Inclusion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Pivoting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Privilege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Escalation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800100" lvl="1" indent="-342900" algn="ctr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600" b="1" dirty="0">
              <a:solidFill>
                <a:schemeClr val="bg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F791EF7-AD6F-ADDD-0B15-40919CB6F482}"/>
              </a:ext>
            </a:extLst>
          </p:cNvPr>
          <p:cNvGrpSpPr/>
          <p:nvPr/>
        </p:nvGrpSpPr>
        <p:grpSpPr>
          <a:xfrm>
            <a:off x="1532415" y="479546"/>
            <a:ext cx="9192964" cy="497608"/>
            <a:chOff x="1480930" y="5913415"/>
            <a:chExt cx="9192964" cy="497608"/>
          </a:xfrm>
        </p:grpSpPr>
        <p:pic>
          <p:nvPicPr>
            <p:cNvPr id="16" name="Immagine 15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7DD14228-C8F7-A86C-CCD8-3FDBADFF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38B2CBE-E17B-353A-1A9F-54524BBB5FF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61DC6A15-0472-79A7-7DBC-5677CDEA821A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EA020FAE-3F5A-5560-EBE5-109D88AA5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645779"/>
            <a:ext cx="4057422" cy="4057422"/>
          </a:xfrm>
          <a:prstGeom prst="rect">
            <a:avLst/>
          </a:prstGeom>
        </p:spPr>
      </p:pic>
      <p:sp>
        <p:nvSpPr>
          <p:cNvPr id="5" name="Parallelogramma 4">
            <a:extLst>
              <a:ext uri="{FF2B5EF4-FFF2-40B4-BE49-F238E27FC236}">
                <a16:creationId xmlns:a16="http://schemas.microsoft.com/office/drawing/2014/main" id="{BB59068B-C4E5-2992-5F12-9917683A1EA9}"/>
              </a:ext>
            </a:extLst>
          </p:cNvPr>
          <p:cNvSpPr/>
          <p:nvPr/>
        </p:nvSpPr>
        <p:spPr>
          <a:xfrm rot="12692389" flipH="1">
            <a:off x="9032717" y="2072068"/>
            <a:ext cx="1315713" cy="1561231"/>
          </a:xfrm>
          <a:prstGeom prst="parallelogram">
            <a:avLst>
              <a:gd name="adj" fmla="val 30567"/>
            </a:avLst>
          </a:prstGeom>
          <a:solidFill>
            <a:srgbClr val="111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64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del codice sorgente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Abbiamo scaricato il codice sorgente dell’applicazione e l’abbiamo analizzato.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8AEBDE-C9CE-4F03-E697-90488AF74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3422"/>
            <a:ext cx="5782482" cy="1181265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0006F1E1-D89B-DDA1-2AD5-6EFDF3748486}"/>
              </a:ext>
            </a:extLst>
          </p:cNvPr>
          <p:cNvSpPr/>
          <p:nvPr/>
        </p:nvSpPr>
        <p:spPr>
          <a:xfrm>
            <a:off x="6365282" y="1637210"/>
            <a:ext cx="601575" cy="2395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7F0401B-BD52-D7C4-7C63-A91B33C9EC5B}"/>
              </a:ext>
            </a:extLst>
          </p:cNvPr>
          <p:cNvSpPr/>
          <p:nvPr/>
        </p:nvSpPr>
        <p:spPr>
          <a:xfrm>
            <a:off x="9344297" y="1624146"/>
            <a:ext cx="1274620" cy="2525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FD86AE7F-10AD-1961-E38D-AEB64F549F37}"/>
              </a:ext>
            </a:extLst>
          </p:cNvPr>
          <p:cNvSpPr/>
          <p:nvPr/>
        </p:nvSpPr>
        <p:spPr>
          <a:xfrm>
            <a:off x="10618917" y="1637210"/>
            <a:ext cx="933461" cy="2395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1393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del codice sorgente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Abbiamo scaricato il codice sorgente dell’applicazione e l’abbiamo analizzato.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Analizzando i vari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commit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abbiamo notato in uno di questi un file interessante che successivamente è stato aggiunto nel «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.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gitignore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».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871252-E96A-0290-B080-E23526965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27" y="873403"/>
            <a:ext cx="3770479" cy="5368834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56F063F-6CC2-9C3E-4545-F75A4A129B52}"/>
              </a:ext>
            </a:extLst>
          </p:cNvPr>
          <p:cNvSpPr/>
          <p:nvPr/>
        </p:nvSpPr>
        <p:spPr>
          <a:xfrm>
            <a:off x="7223527" y="4990011"/>
            <a:ext cx="2660702" cy="1132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494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736991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Per la sfida è stata utilizzata la piattaforma Hack The Box, che fornisce sfide CTF sempre nuove e aggiornate alle vulnerabilità più recenti.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La piattaforma fornisce macchine vulnerabili accessibili tramite VPN.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 scopo delle macchine di Hack The Box consiste nel leggere il contenuto di due file presenti sull’asset: </a:t>
            </a:r>
            <a:r>
              <a:rPr lang="it-IT" sz="2000" i="1" dirty="0">
                <a:solidFill>
                  <a:schemeClr val="bg1">
                    <a:lumMod val="75000"/>
                  </a:schemeClr>
                </a:solidFill>
                <a:latin typeface="Viga"/>
              </a:rPr>
              <a:t>user.txt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 </a:t>
            </a:r>
            <a:r>
              <a:rPr lang="it-IT" sz="2000" i="1" dirty="0">
                <a:solidFill>
                  <a:schemeClr val="bg1">
                    <a:lumMod val="75000"/>
                  </a:schemeClr>
                </a:solidFill>
                <a:latin typeface="Viga"/>
              </a:rPr>
              <a:t>root.txt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 Il primo necessita l’accesso alla macchina con i permessi di un utente base, il secondo richiede i permessi di amministratore.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Hack The Box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magine 2" descr="Immagine che contiene testo, galleria, grafica vettoriale, bigliettodavisita&#10;&#10;Descrizione generata automaticamente">
            <a:extLst>
              <a:ext uri="{FF2B5EF4-FFF2-40B4-BE49-F238E27FC236}">
                <a16:creationId xmlns:a16="http://schemas.microsoft.com/office/drawing/2014/main" id="{1A0FDFBB-D523-5303-FF4E-6B77452E4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70" y="2230610"/>
            <a:ext cx="4089163" cy="40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4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del codice sorgente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Abbiamo scaricato il codice sorgente dell’applicazione e l’abbiamo analizzato.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Analizzando i vari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commit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abbiamo notato in uno di questi un file interessante che successivamente è stato aggiunto nel «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.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gitignore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».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In questo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commit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sono state trovate delle credenziali.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871252-E96A-0290-B080-E23526965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27" y="873403"/>
            <a:ext cx="3770479" cy="5368834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E56F063F-6CC2-9C3E-4545-F75A4A129B52}"/>
              </a:ext>
            </a:extLst>
          </p:cNvPr>
          <p:cNvSpPr/>
          <p:nvPr/>
        </p:nvSpPr>
        <p:spPr>
          <a:xfrm>
            <a:off x="7223527" y="4990011"/>
            <a:ext cx="2660702" cy="1132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01E9153-5226-5277-1428-9F1D83FEF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8" y="3697286"/>
            <a:ext cx="6641787" cy="920465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5438E79-D8A4-15C7-98FD-8E575A75389F}"/>
              </a:ext>
            </a:extLst>
          </p:cNvPr>
          <p:cNvSpPr/>
          <p:nvPr/>
        </p:nvSpPr>
        <p:spPr>
          <a:xfrm>
            <a:off x="2525486" y="4023358"/>
            <a:ext cx="2238103" cy="21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421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del codice sorgente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Abbiamo scaricato il codice sorgente dell’applicazione e l’abbiamo analizzato.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Analizzando i vari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commit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abbiamo notato in uno di questi un file interessante che successivamente è stato aggiunto nel «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.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gitignore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».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In questo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commit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sono state trovate delle credenziali.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È stato provato ad utilizzare le credenziali trovate per accedere con SSH, ma senza successo: il server accetta solo autenticazione tramite certificato.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78C3657-F6A2-A78A-DE5B-93CB27EDBC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0" t="8035" r="22511" b="10211"/>
          <a:stretch/>
        </p:blipFill>
        <p:spPr>
          <a:xfrm>
            <a:off x="6452672" y="1803508"/>
            <a:ext cx="5338356" cy="1202908"/>
          </a:xfrm>
          <a:prstGeom prst="roundRect">
            <a:avLst>
              <a:gd name="adj" fmla="val 6016"/>
            </a:avLst>
          </a:prstGeom>
        </p:spPr>
      </p:pic>
    </p:spTree>
    <p:extLst>
      <p:ext uri="{BB962C8B-B14F-4D97-AF65-F5344CB8AC3E}">
        <p14:creationId xmlns:p14="http://schemas.microsoft.com/office/powerpoint/2010/main" val="2396197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del codice sorgente - LFI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673565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Analizzando il sorgente notiamo il file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«views.py»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che contiene le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route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dell’applicazione.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Viene utilizzato il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filename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preso dalla richiesta per costruire il nome del file di destinazione.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creenshot, schermo, nero&#10;&#10;Descrizione generata automaticamente">
            <a:extLst>
              <a:ext uri="{FF2B5EF4-FFF2-40B4-BE49-F238E27FC236}">
                <a16:creationId xmlns:a16="http://schemas.microsoft.com/office/drawing/2014/main" id="{81CFF274-11AE-B6E2-3C3F-1DD7E071B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68" y="992618"/>
            <a:ext cx="6045925" cy="3033279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27E3E09-1AC4-5868-3FCF-F758D1BF1F42}"/>
              </a:ext>
            </a:extLst>
          </p:cNvPr>
          <p:cNvSpPr/>
          <p:nvPr/>
        </p:nvSpPr>
        <p:spPr>
          <a:xfrm>
            <a:off x="6627223" y="2403566"/>
            <a:ext cx="2290354" cy="288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303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Analisi del codice sorgente - LFI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673565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Analizzando il sorgente notiamo il file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«views.py»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che contiene le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route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dell’applicazione.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Viene utilizzato il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filename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preso dalla richiesta per costruire il nome del file di destinazione.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La funzione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«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get_file_name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»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effettua una sanificazione della stringa andando a rimuovere le sotto-stringe ‘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‘ 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../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 ’’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i="1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7F7130-0FDE-05A8-7B92-4DB4AFE35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95" y="939973"/>
            <a:ext cx="6102091" cy="452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02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1532416" y="728350"/>
            <a:ext cx="5038252" cy="51850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800"/>
              </a:spcAft>
              <a:buSzPct val="100000"/>
            </a:pPr>
            <a:r>
              <a:rPr lang="it-IT" sz="4000" b="1" dirty="0" err="1">
                <a:solidFill>
                  <a:schemeClr val="bg1"/>
                </a:solidFill>
                <a:latin typeface="Viga"/>
              </a:rPr>
              <a:t>Outline</a:t>
            </a:r>
            <a:endParaRPr lang="it-IT" sz="4000" b="1" dirty="0">
              <a:solidFill>
                <a:schemeClr val="bg1"/>
              </a:solidFill>
              <a:latin typeface="Viga"/>
            </a:endParaRPr>
          </a:p>
          <a:p>
            <a:pPr>
              <a:spcAft>
                <a:spcPts val="1800"/>
              </a:spcAft>
              <a:buSzPct val="100000"/>
            </a:pPr>
            <a:endParaRPr lang="it-IT" sz="100" b="1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Port Scanning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Vulnerability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Mapping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dell’applicazione WEB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 sorgente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800" b="1" dirty="0">
                <a:solidFill>
                  <a:schemeClr val="bg1"/>
                </a:solidFill>
                <a:latin typeface="Viga"/>
              </a:rPr>
              <a:t>Local File </a:t>
            </a:r>
            <a:r>
              <a:rPr lang="it-IT" sz="2800" b="1" dirty="0" err="1">
                <a:solidFill>
                  <a:schemeClr val="bg1"/>
                </a:solidFill>
                <a:latin typeface="Viga"/>
              </a:rPr>
              <a:t>Inclusion</a:t>
            </a:r>
            <a:endParaRPr lang="it-IT" sz="2800" b="1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Pivoting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Privilege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Escalation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800100" lvl="1" indent="-342900" algn="ctr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600" b="1" dirty="0">
              <a:solidFill>
                <a:schemeClr val="bg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F791EF7-AD6F-ADDD-0B15-40919CB6F482}"/>
              </a:ext>
            </a:extLst>
          </p:cNvPr>
          <p:cNvGrpSpPr/>
          <p:nvPr/>
        </p:nvGrpSpPr>
        <p:grpSpPr>
          <a:xfrm>
            <a:off x="1532415" y="479546"/>
            <a:ext cx="9192964" cy="497608"/>
            <a:chOff x="1480930" y="5913415"/>
            <a:chExt cx="9192964" cy="497608"/>
          </a:xfrm>
        </p:grpSpPr>
        <p:pic>
          <p:nvPicPr>
            <p:cNvPr id="16" name="Immagine 15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7DD14228-C8F7-A86C-CCD8-3FDBADFF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38B2CBE-E17B-353A-1A9F-54524BBB5FF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61DC6A15-0472-79A7-7DBC-5677CDEA821A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8B53168F-6EE4-1A5E-4B7B-920589C3A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68" y="200770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8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478851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Per sfruttare la vulnerabilità di LFI proviamo a sovrascrivere il file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«success.html»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che è il template che viene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renderizzato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se l’upload va a buon fine.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Local File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Inclusion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magine 12" descr="Immagine che contiene testo, screenshot, schermo, nero&#10;&#10;Descrizione generata automaticamente">
            <a:extLst>
              <a:ext uri="{FF2B5EF4-FFF2-40B4-BE49-F238E27FC236}">
                <a16:creationId xmlns:a16="http://schemas.microsoft.com/office/drawing/2014/main" id="{C24A07EF-8CEA-F328-6C77-7CC485E0C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63" y="1083868"/>
            <a:ext cx="6045925" cy="3033279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B838A7A-31D7-6949-38D7-874A5BDFA35A}"/>
              </a:ext>
            </a:extLst>
          </p:cNvPr>
          <p:cNvSpPr/>
          <p:nvPr/>
        </p:nvSpPr>
        <p:spPr>
          <a:xfrm>
            <a:off x="7123611" y="3013166"/>
            <a:ext cx="4910277" cy="1480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87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4875599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Per sfruttare la vulnerabilità di LFI proviamo a sovrascrivere il file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«success.html»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che è il template che viene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renderizzato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se l’upload va a buon fine.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Effettuiamo la richiesta con lo strumento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repeater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di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Burpsuite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iniettando un template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Flask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che esegue il comando di shell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id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L’esecuzione funziona, di lato vediamo l’output del comando che ci dice che il server esegue con permessi di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root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Local File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Inclusion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68B593-25B4-EE67-1295-DB417D1CA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47" y="1040338"/>
            <a:ext cx="6933141" cy="5008597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378A0D90-0710-48EF-52F1-A6534BAB02DD}"/>
              </a:ext>
            </a:extLst>
          </p:cNvPr>
          <p:cNvCxnSpPr/>
          <p:nvPr/>
        </p:nvCxnSpPr>
        <p:spPr>
          <a:xfrm>
            <a:off x="7419703" y="4214949"/>
            <a:ext cx="4963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46F67CA-26CD-083C-AB0B-58A71200EAE8}"/>
              </a:ext>
            </a:extLst>
          </p:cNvPr>
          <p:cNvCxnSpPr>
            <a:cxnSpLocks/>
          </p:cNvCxnSpPr>
          <p:nvPr/>
        </p:nvCxnSpPr>
        <p:spPr>
          <a:xfrm>
            <a:off x="5220789" y="4323806"/>
            <a:ext cx="15283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18921A0-2D87-E53E-3691-EAE75B4E11E3}"/>
              </a:ext>
            </a:extLst>
          </p:cNvPr>
          <p:cNvSpPr/>
          <p:nvPr/>
        </p:nvSpPr>
        <p:spPr>
          <a:xfrm>
            <a:off x="5220789" y="4484914"/>
            <a:ext cx="3322320" cy="2786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11EF6A5C-CEBB-A228-E1B5-6854BEDC3169}"/>
              </a:ext>
            </a:extLst>
          </p:cNvPr>
          <p:cNvSpPr/>
          <p:nvPr/>
        </p:nvSpPr>
        <p:spPr>
          <a:xfrm>
            <a:off x="8659473" y="2939142"/>
            <a:ext cx="3322320" cy="3875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644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Reverse Shell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11546364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Proviamo ad ottenere una reverse shell</a:t>
            </a:r>
            <a:endParaRPr lang="it-IT" b="1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F12147-078B-5B9F-1158-EA8DF45BA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78" y="1532218"/>
            <a:ext cx="3561206" cy="4560353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429661-A9D7-00D7-3325-0565F8286B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5389"/>
            <a:ext cx="5156885" cy="3472302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59B6B29-9CE8-9051-6BC2-E225471F85DB}"/>
              </a:ext>
            </a:extLst>
          </p:cNvPr>
          <p:cNvSpPr/>
          <p:nvPr/>
        </p:nvSpPr>
        <p:spPr>
          <a:xfrm>
            <a:off x="1672046" y="4728754"/>
            <a:ext cx="3222171" cy="8098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AD0E8AE-567F-5C70-5193-CE3D46859F93}"/>
              </a:ext>
            </a:extLst>
          </p:cNvPr>
          <p:cNvSpPr/>
          <p:nvPr/>
        </p:nvSpPr>
        <p:spPr>
          <a:xfrm>
            <a:off x="6365282" y="3030583"/>
            <a:ext cx="1315678" cy="12192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232A061-FAAD-F34E-6C7B-4D87E51E898C}"/>
              </a:ext>
            </a:extLst>
          </p:cNvPr>
          <p:cNvSpPr/>
          <p:nvPr/>
        </p:nvSpPr>
        <p:spPr>
          <a:xfrm>
            <a:off x="6096000" y="3701144"/>
            <a:ext cx="1010194" cy="2504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CB09B55A-C9D2-C736-A07F-494552BBC9C9}"/>
              </a:ext>
            </a:extLst>
          </p:cNvPr>
          <p:cNvSpPr/>
          <p:nvPr/>
        </p:nvSpPr>
        <p:spPr>
          <a:xfrm>
            <a:off x="6096000" y="4013078"/>
            <a:ext cx="5085806" cy="3586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DE4E20D1-9BB9-FBCE-8C54-E7DEB58C7836}"/>
              </a:ext>
            </a:extLst>
          </p:cNvPr>
          <p:cNvSpPr/>
          <p:nvPr/>
        </p:nvSpPr>
        <p:spPr>
          <a:xfrm>
            <a:off x="6095999" y="4668441"/>
            <a:ext cx="5085805" cy="42607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64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6087138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Com’era prevedibile vedendo i file scaricati l’applicazione gira in modo isolato su un container Docker.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All’interno del file system del container non è stato trovato niente di utile.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Container Docker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2EE6029-ADA4-DB2E-453B-C6F77129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80242" y="2450321"/>
            <a:ext cx="5592606" cy="31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734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1532416" y="728350"/>
            <a:ext cx="5038252" cy="51850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800"/>
              </a:spcAft>
              <a:buSzPct val="100000"/>
            </a:pPr>
            <a:r>
              <a:rPr lang="it-IT" sz="4000" b="1" dirty="0" err="1">
                <a:solidFill>
                  <a:schemeClr val="bg1"/>
                </a:solidFill>
                <a:latin typeface="Viga"/>
              </a:rPr>
              <a:t>Outline</a:t>
            </a:r>
            <a:endParaRPr lang="it-IT" sz="4000" b="1" dirty="0">
              <a:solidFill>
                <a:schemeClr val="bg1"/>
              </a:solidFill>
              <a:latin typeface="Viga"/>
            </a:endParaRPr>
          </a:p>
          <a:p>
            <a:pPr>
              <a:spcAft>
                <a:spcPts val="1800"/>
              </a:spcAft>
              <a:buSzPct val="100000"/>
            </a:pPr>
            <a:endParaRPr lang="it-IT" sz="100" b="1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Port Scanning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Vulnerability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Mapping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dell’applicazione WEB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 sorgente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Local File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Inclusion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800" b="1" dirty="0" err="1">
                <a:solidFill>
                  <a:schemeClr val="bg1"/>
                </a:solidFill>
                <a:latin typeface="Viga"/>
              </a:rPr>
              <a:t>Pivoting</a:t>
            </a:r>
            <a:endParaRPr lang="it-IT" sz="2800" b="1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Privilege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Escalation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800100" lvl="1" indent="-342900" algn="ctr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600" b="1" dirty="0">
              <a:solidFill>
                <a:schemeClr val="bg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F791EF7-AD6F-ADDD-0B15-40919CB6F482}"/>
              </a:ext>
            </a:extLst>
          </p:cNvPr>
          <p:cNvGrpSpPr/>
          <p:nvPr/>
        </p:nvGrpSpPr>
        <p:grpSpPr>
          <a:xfrm>
            <a:off x="1532415" y="479546"/>
            <a:ext cx="9192964" cy="497608"/>
            <a:chOff x="1480930" y="5913415"/>
            <a:chExt cx="9192964" cy="497608"/>
          </a:xfrm>
        </p:grpSpPr>
        <p:pic>
          <p:nvPicPr>
            <p:cNvPr id="16" name="Immagine 15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7DD14228-C8F7-A86C-CCD8-3FDBADFF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38B2CBE-E17B-353A-1A9F-54524BBB5FF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61DC6A15-0472-79A7-7DBC-5677CDEA821A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EF10247B-FD73-E6A7-3DDC-4B8FA50E2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26352" y="1731625"/>
            <a:ext cx="4142596" cy="414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1532416" y="728350"/>
            <a:ext cx="4384254" cy="51850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800"/>
              </a:spcAft>
              <a:buSzPct val="100000"/>
            </a:pPr>
            <a:r>
              <a:rPr lang="it-IT" sz="4000" b="1" dirty="0" err="1">
                <a:solidFill>
                  <a:schemeClr val="bg1"/>
                </a:solidFill>
                <a:latin typeface="Viga"/>
              </a:rPr>
              <a:t>Outline</a:t>
            </a:r>
            <a:endParaRPr lang="it-IT" sz="4000" b="1" dirty="0">
              <a:solidFill>
                <a:schemeClr val="bg1"/>
              </a:solidFill>
              <a:latin typeface="Viga"/>
            </a:endParaRPr>
          </a:p>
          <a:p>
            <a:pPr>
              <a:spcAft>
                <a:spcPts val="1800"/>
              </a:spcAft>
              <a:buSzPct val="100000"/>
            </a:pPr>
            <a:endParaRPr lang="it-IT" sz="100" b="1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800" b="1" dirty="0">
                <a:solidFill>
                  <a:schemeClr val="bg1"/>
                </a:solidFill>
                <a:latin typeface="Viga"/>
              </a:rPr>
              <a:t>Port Scanning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Vulnerability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Mapping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dell’applicazione WEB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 sorgente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Local File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Inclusion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Pivoting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Privilege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Escalation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800100" lvl="1" indent="-342900" algn="ctr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600" b="1" dirty="0">
              <a:solidFill>
                <a:schemeClr val="bg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F791EF7-AD6F-ADDD-0B15-40919CB6F482}"/>
              </a:ext>
            </a:extLst>
          </p:cNvPr>
          <p:cNvGrpSpPr/>
          <p:nvPr/>
        </p:nvGrpSpPr>
        <p:grpSpPr>
          <a:xfrm>
            <a:off x="1532415" y="479546"/>
            <a:ext cx="9192964" cy="497608"/>
            <a:chOff x="1480930" y="5913415"/>
            <a:chExt cx="9192964" cy="497608"/>
          </a:xfrm>
        </p:grpSpPr>
        <p:pic>
          <p:nvPicPr>
            <p:cNvPr id="16" name="Immagine 15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7DD14228-C8F7-A86C-CCD8-3FDBADFF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38B2CBE-E17B-353A-1A9F-54524BBB5FF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61DC6A15-0472-79A7-7DBC-5677CDEA821A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EF4E52A3-E68E-B9E1-61E3-A21C22A8B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7466"/>
            <a:ext cx="4326834" cy="43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17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Pivoting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049770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Dopo svariati tentativi ci si è resi conto che dal container è possibile accedere al servizio filtrato che aveva individuato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Nmap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Per esporre il servizio esternamente si è quindi effettuato un port-forwarding del servizio sulla porta 80 del container.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Per il port-forwarding si è usato il tool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socat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90A2968-28E9-34ED-4EB0-05E035432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16" y="1153621"/>
            <a:ext cx="6390976" cy="3083186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A7D8D8A6-9F04-CF98-5973-7A412C9AF318}"/>
              </a:ext>
            </a:extLst>
          </p:cNvPr>
          <p:cNvSpPr/>
          <p:nvPr/>
        </p:nvSpPr>
        <p:spPr>
          <a:xfrm>
            <a:off x="6200503" y="1323703"/>
            <a:ext cx="2481943" cy="13933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870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Pivoting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– Port-Forwarding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673564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Sul container il tool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socat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non risulta installato e non è possibile scaricare file dai repository.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Abbiamo scaricato il file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apk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di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socat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sulla macchina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Kali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 l’abbiamo passato sul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docker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con un server Python e installato con il package manager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apk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7C75E35-0141-C527-7C8A-D7C5FA7B2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066"/>
          <a:stretch/>
        </p:blipFill>
        <p:spPr>
          <a:xfrm>
            <a:off x="6399890" y="978676"/>
            <a:ext cx="4257983" cy="658535"/>
          </a:xfrm>
          <a:prstGeom prst="roundRect">
            <a:avLst>
              <a:gd name="adj" fmla="val 10055"/>
            </a:avLst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2859A24-254C-CDB5-5EA4-D9596725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07" b="35009"/>
          <a:stretch/>
        </p:blipFill>
        <p:spPr>
          <a:xfrm>
            <a:off x="6399888" y="2120861"/>
            <a:ext cx="4257983" cy="388087"/>
          </a:xfrm>
          <a:prstGeom prst="roundRect">
            <a:avLst>
              <a:gd name="adj" fmla="val 9935"/>
            </a:avLst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A956C85-57E6-8018-CC05-29E4AFAF0A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716"/>
          <a:stretch/>
        </p:blipFill>
        <p:spPr>
          <a:xfrm>
            <a:off x="6399889" y="2563708"/>
            <a:ext cx="4257983" cy="388087"/>
          </a:xfrm>
          <a:prstGeom prst="roundRect">
            <a:avLst>
              <a:gd name="adj" fmla="val 12179"/>
            </a:avLst>
          </a:prstGeom>
        </p:spPr>
      </p:pic>
    </p:spTree>
    <p:extLst>
      <p:ext uri="{BB962C8B-B14F-4D97-AF65-F5344CB8AC3E}">
        <p14:creationId xmlns:p14="http://schemas.microsoft.com/office/powerpoint/2010/main" val="1310898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Pivoting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– Port-Forwarding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673564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Sul container il tool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socat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non risulta installato e non è possibile scaricare file dai repository.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Abbiamo scaricato il file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apk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di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socat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sulla macchina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Kali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 l’abbiamo passato sul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docker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con un server Python e installato con il package manager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apk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Prima di effettuare il port-forwarding è stato stoppato il servizio attivo sulla porta 80.</a:t>
            </a:r>
            <a:endParaRPr lang="it-IT" dirty="0">
              <a:solidFill>
                <a:schemeClr val="bg1"/>
              </a:solidFill>
              <a:latin typeface="Viga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7C75E35-0141-C527-7C8A-D7C5FA7B2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066"/>
          <a:stretch/>
        </p:blipFill>
        <p:spPr>
          <a:xfrm>
            <a:off x="6399890" y="978676"/>
            <a:ext cx="4257983" cy="658535"/>
          </a:xfrm>
          <a:prstGeom prst="roundRect">
            <a:avLst>
              <a:gd name="adj" fmla="val 10055"/>
            </a:avLst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2859A24-254C-CDB5-5EA4-D9596725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07" b="35009"/>
          <a:stretch/>
        </p:blipFill>
        <p:spPr>
          <a:xfrm>
            <a:off x="6399888" y="2120861"/>
            <a:ext cx="4257983" cy="388087"/>
          </a:xfrm>
          <a:prstGeom prst="roundRect">
            <a:avLst>
              <a:gd name="adj" fmla="val 9935"/>
            </a:avLst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A956C85-57E6-8018-CC05-29E4AFAF0A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716"/>
          <a:stretch/>
        </p:blipFill>
        <p:spPr>
          <a:xfrm>
            <a:off x="6399889" y="2563708"/>
            <a:ext cx="4257983" cy="388087"/>
          </a:xfrm>
          <a:prstGeom prst="roundRect">
            <a:avLst>
              <a:gd name="adj" fmla="val 12179"/>
            </a:avLst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FF8158-E87A-313E-A3D8-7722C5E89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39794"/>
            <a:ext cx="5885793" cy="1895299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45168F40-5E02-DD71-F71E-1F77357A3778}"/>
              </a:ext>
            </a:extLst>
          </p:cNvPr>
          <p:cNvSpPr/>
          <p:nvPr/>
        </p:nvSpPr>
        <p:spPr>
          <a:xfrm>
            <a:off x="6470469" y="3335382"/>
            <a:ext cx="705394" cy="144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A04A111-CD36-9525-407E-8936AB8F1634}"/>
              </a:ext>
            </a:extLst>
          </p:cNvPr>
          <p:cNvSpPr/>
          <p:nvPr/>
        </p:nvSpPr>
        <p:spPr>
          <a:xfrm>
            <a:off x="6096000" y="3825091"/>
            <a:ext cx="5233851" cy="1146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2112B2-E0DD-337D-F3D4-6DB3721539D6}"/>
              </a:ext>
            </a:extLst>
          </p:cNvPr>
          <p:cNvSpPr/>
          <p:nvPr/>
        </p:nvSpPr>
        <p:spPr>
          <a:xfrm>
            <a:off x="6470469" y="4876801"/>
            <a:ext cx="461554" cy="144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7939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Pivoting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– Port-Forwarding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673564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Sul container il tool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socat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non risulta installato e non è possibile scaricare file dai repository.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Abbiamo scaricato il file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apk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di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socat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sulla macchina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Kali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 l’abbiamo passato sul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docker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con un server Python e installato con il package manager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apk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Prima di effettuare il port-forwarding è stato stoppato il servizio attivo sulla porta 80.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Abbiamo quindi effettuato il port-forwarding.</a:t>
            </a:r>
            <a:endParaRPr lang="it-IT" dirty="0">
              <a:solidFill>
                <a:schemeClr val="bg1"/>
              </a:solidFill>
              <a:latin typeface="Viga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7C75E35-0141-C527-7C8A-D7C5FA7B2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066"/>
          <a:stretch/>
        </p:blipFill>
        <p:spPr>
          <a:xfrm>
            <a:off x="6399890" y="978676"/>
            <a:ext cx="4257983" cy="658535"/>
          </a:xfrm>
          <a:prstGeom prst="roundRect">
            <a:avLst>
              <a:gd name="adj" fmla="val 10055"/>
            </a:avLst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2859A24-254C-CDB5-5EA4-D9596725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707" b="35009"/>
          <a:stretch/>
        </p:blipFill>
        <p:spPr>
          <a:xfrm>
            <a:off x="6399888" y="2120861"/>
            <a:ext cx="4257983" cy="388087"/>
          </a:xfrm>
          <a:prstGeom prst="roundRect">
            <a:avLst>
              <a:gd name="adj" fmla="val 9935"/>
            </a:avLst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A956C85-57E6-8018-CC05-29E4AFAF0A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716"/>
          <a:stretch/>
        </p:blipFill>
        <p:spPr>
          <a:xfrm>
            <a:off x="6399889" y="2563708"/>
            <a:ext cx="4257983" cy="388087"/>
          </a:xfrm>
          <a:prstGeom prst="roundRect">
            <a:avLst>
              <a:gd name="adj" fmla="val 12179"/>
            </a:avLst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FF8158-E87A-313E-A3D8-7722C5E89D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39794"/>
            <a:ext cx="5885793" cy="1895299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45168F40-5E02-DD71-F71E-1F77357A3778}"/>
              </a:ext>
            </a:extLst>
          </p:cNvPr>
          <p:cNvSpPr/>
          <p:nvPr/>
        </p:nvSpPr>
        <p:spPr>
          <a:xfrm>
            <a:off x="6470469" y="3335382"/>
            <a:ext cx="705394" cy="144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A04A111-CD36-9525-407E-8936AB8F1634}"/>
              </a:ext>
            </a:extLst>
          </p:cNvPr>
          <p:cNvSpPr/>
          <p:nvPr/>
        </p:nvSpPr>
        <p:spPr>
          <a:xfrm>
            <a:off x="6096000" y="3825091"/>
            <a:ext cx="5233851" cy="11463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E2112B2-E0DD-337D-F3D4-6DB3721539D6}"/>
              </a:ext>
            </a:extLst>
          </p:cNvPr>
          <p:cNvSpPr/>
          <p:nvPr/>
        </p:nvSpPr>
        <p:spPr>
          <a:xfrm>
            <a:off x="6470469" y="4876801"/>
            <a:ext cx="461554" cy="144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3E61B4F-137A-D086-D7B1-DD0E4D4F6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82" y="5462872"/>
            <a:ext cx="4283576" cy="403067"/>
          </a:xfrm>
          <a:prstGeom prst="roundRect">
            <a:avLst>
              <a:gd name="adj" fmla="val 8025"/>
            </a:avLst>
          </a:prstGeom>
        </p:spPr>
      </p:pic>
    </p:spTree>
    <p:extLst>
      <p:ext uri="{BB962C8B-B14F-4D97-AF65-F5344CB8AC3E}">
        <p14:creationId xmlns:p14="http://schemas.microsoft.com/office/powerpoint/2010/main" val="3857621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Pivoting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Gitea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4971392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Grazie al port-forwarding abbiamo adesso accesso al servizio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Gitea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un self-hosting per repository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</p:txBody>
      </p:sp>
      <p:pic>
        <p:nvPicPr>
          <p:cNvPr id="12" name="Immagine 11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66356FAE-D873-F596-2F96-D3747E1A5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97" y="1007198"/>
            <a:ext cx="6727230" cy="49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2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Pivoting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Gitea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4971392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Grazie al port-forwarding abbiamo adesso accesso al servizio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Gitea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un self-hosting per repository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Proviamo ad accedere con le credenziali trovate in precedenza: </a:t>
            </a:r>
            <a:r>
              <a:rPr lang="it-IT" sz="2000" i="1" dirty="0">
                <a:solidFill>
                  <a:schemeClr val="bg1">
                    <a:lumMod val="75000"/>
                  </a:schemeClr>
                </a:solidFill>
                <a:latin typeface="Viga"/>
              </a:rPr>
              <a:t>dev01:Soulless_Developer#2022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8CA500-E2B3-6FBA-A987-F7670D7D3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97" y="915606"/>
            <a:ext cx="6800190" cy="51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Pivoting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Gitea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4971392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Grazie al port-forwarding abbiamo adesso accesso al servizio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Gitea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un self-hosting per repository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Proviamo ad accedere con le credenziali trovate in precedenza: </a:t>
            </a:r>
            <a:r>
              <a:rPr lang="it-IT" sz="2000" i="1" dirty="0">
                <a:solidFill>
                  <a:schemeClr val="bg1">
                    <a:lumMod val="75000"/>
                  </a:schemeClr>
                </a:solidFill>
                <a:latin typeface="Viga"/>
              </a:rPr>
              <a:t>dev01:Soulless_Developer#2022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Il login funziona e troviamo un repository chiamato </a:t>
            </a:r>
            <a:r>
              <a:rPr lang="it-IT" sz="2000" i="1" dirty="0">
                <a:solidFill>
                  <a:schemeClr val="bg1">
                    <a:lumMod val="75000"/>
                  </a:schemeClr>
                </a:solidFill>
                <a:latin typeface="Viga"/>
              </a:rPr>
              <a:t>home-backup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i="1" dirty="0">
              <a:solidFill>
                <a:schemeClr val="bg1"/>
              </a:solidFill>
              <a:latin typeface="Viga"/>
            </a:endParaRPr>
          </a:p>
        </p:txBody>
      </p:sp>
      <p:pic>
        <p:nvPicPr>
          <p:cNvPr id="3" name="Immagine 2" descr="Immagine che contiene testo, screenshot, monitor, nero&#10;&#10;Descrizione generata automaticamente">
            <a:extLst>
              <a:ext uri="{FF2B5EF4-FFF2-40B4-BE49-F238E27FC236}">
                <a16:creationId xmlns:a16="http://schemas.microsoft.com/office/drawing/2014/main" id="{A684E5F9-1EF9-BB5F-F64A-12DB44A8E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97" y="993222"/>
            <a:ext cx="6800190" cy="48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84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Pivoting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Gitea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4971392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Grazie al port-forwarding abbiamo adesso accesso al servizio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Gitea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un self-hosting per repository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Proviamo ad accedere con le credenziali trovate in precedenza: </a:t>
            </a:r>
            <a:r>
              <a:rPr lang="it-IT" sz="2000" i="1" dirty="0">
                <a:solidFill>
                  <a:schemeClr val="bg1">
                    <a:lumMod val="75000"/>
                  </a:schemeClr>
                </a:solidFill>
                <a:latin typeface="Viga"/>
              </a:rPr>
              <a:t>dev01:Soulless_Developer#2022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Il login funziona e troviamo un repository chiamato </a:t>
            </a:r>
            <a:r>
              <a:rPr lang="it-IT" sz="2000" i="1" dirty="0">
                <a:solidFill>
                  <a:schemeClr val="bg1">
                    <a:lumMod val="75000"/>
                  </a:schemeClr>
                </a:solidFill>
                <a:latin typeface="Viga"/>
              </a:rPr>
              <a:t>home-backup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Il repository contiene il backup della cartella home dell’utente </a:t>
            </a:r>
            <a:r>
              <a:rPr lang="it-IT" sz="2000" i="1" dirty="0">
                <a:solidFill>
                  <a:schemeClr val="bg1">
                    <a:lumMod val="75000"/>
                  </a:schemeClr>
                </a:solidFill>
                <a:latin typeface="Viga"/>
              </a:rPr>
              <a:t>dev01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 mostra in chiaro la chiave privata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ssh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Ce la salviamo in un file denominato </a:t>
            </a:r>
            <a:r>
              <a:rPr lang="it-IT" sz="2000" i="1" dirty="0">
                <a:solidFill>
                  <a:schemeClr val="bg1">
                    <a:lumMod val="75000"/>
                  </a:schemeClr>
                </a:solidFill>
                <a:latin typeface="Viga"/>
              </a:rPr>
              <a:t>opensource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sulla nostra macchina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Kali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</p:txBody>
      </p:sp>
      <p:pic>
        <p:nvPicPr>
          <p:cNvPr id="3" name="Immagine 2" descr="Immagine che contiene testo, screenshot, monitor, nero&#10;&#10;Descrizione generata automaticamente">
            <a:extLst>
              <a:ext uri="{FF2B5EF4-FFF2-40B4-BE49-F238E27FC236}">
                <a16:creationId xmlns:a16="http://schemas.microsoft.com/office/drawing/2014/main" id="{A684E5F9-1EF9-BB5F-F64A-12DB44A8E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97" y="993222"/>
            <a:ext cx="6800190" cy="480211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0AAA12D-21C3-C07F-1787-CF7FD425B273}"/>
              </a:ext>
            </a:extLst>
          </p:cNvPr>
          <p:cNvSpPr/>
          <p:nvPr/>
        </p:nvSpPr>
        <p:spPr>
          <a:xfrm>
            <a:off x="5503817" y="4058194"/>
            <a:ext cx="2481943" cy="18288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8043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232650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Proviamo ad accedere tramite SSH usando la chiave che abbiamo trovato.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Accesso con SSH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36DEB0-04CB-A621-DE69-B7FE989F3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05" y="1153621"/>
            <a:ext cx="6208744" cy="3888635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560DD48-0DF5-E7BF-30BD-72628044EAA5}"/>
              </a:ext>
            </a:extLst>
          </p:cNvPr>
          <p:cNvSpPr/>
          <p:nvPr/>
        </p:nvSpPr>
        <p:spPr>
          <a:xfrm>
            <a:off x="5883772" y="1349829"/>
            <a:ext cx="3538902" cy="13062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8739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232650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Proviamo ad accedere tramite SSH usando la chiave che abbiamo trovato.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Avuto accesso al target notiamo nella home dell’utente il file della prima flag.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Accesso con SSH – Flag utente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A5628DB0-4FB0-6D53-319E-8C7112E8E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7" y="3428999"/>
            <a:ext cx="5039862" cy="1424309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F5DF411E-5589-E9BD-DB4C-A37C92A8C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871" y="1039787"/>
            <a:ext cx="4778425" cy="47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9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Port Scanning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È stata effettuata una scansione con lo strumento </a:t>
            </a:r>
            <a:r>
              <a:rPr lang="it-IT" sz="2000" b="1" dirty="0" err="1">
                <a:solidFill>
                  <a:schemeClr val="bg1"/>
                </a:solidFill>
                <a:latin typeface="Viga"/>
              </a:rPr>
              <a:t>Nmap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di tipo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TCP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Syn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Scan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F574EB-6C77-5515-CCEB-92FF213CE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568" y="1594341"/>
            <a:ext cx="5075908" cy="4834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83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1532416" y="728350"/>
            <a:ext cx="5038252" cy="51850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800"/>
              </a:spcAft>
              <a:buSzPct val="100000"/>
            </a:pPr>
            <a:r>
              <a:rPr lang="it-IT" sz="4000" b="1" dirty="0" err="1">
                <a:solidFill>
                  <a:schemeClr val="bg1"/>
                </a:solidFill>
                <a:latin typeface="Viga"/>
              </a:rPr>
              <a:t>Outline</a:t>
            </a:r>
            <a:endParaRPr lang="it-IT" sz="4000" b="1" dirty="0">
              <a:solidFill>
                <a:schemeClr val="bg1"/>
              </a:solidFill>
              <a:latin typeface="Viga"/>
            </a:endParaRPr>
          </a:p>
          <a:p>
            <a:pPr>
              <a:spcAft>
                <a:spcPts val="1800"/>
              </a:spcAft>
              <a:buSzPct val="100000"/>
            </a:pPr>
            <a:endParaRPr lang="it-IT" sz="100" b="1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Port Scanning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Vulnerability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Mapping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dell’applicazione WEB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 sorgente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Local File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Inclusion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Pivoting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800" b="1" dirty="0" err="1">
                <a:solidFill>
                  <a:schemeClr val="bg1"/>
                </a:solidFill>
                <a:latin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</a:rPr>
              <a:t> Escalation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800100" lvl="1" indent="-342900" algn="ctr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600" b="1" dirty="0">
              <a:solidFill>
                <a:schemeClr val="bg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F791EF7-AD6F-ADDD-0B15-40919CB6F482}"/>
              </a:ext>
            </a:extLst>
          </p:cNvPr>
          <p:cNvGrpSpPr/>
          <p:nvPr/>
        </p:nvGrpSpPr>
        <p:grpSpPr>
          <a:xfrm>
            <a:off x="1532415" y="479546"/>
            <a:ext cx="9192964" cy="497608"/>
            <a:chOff x="1480930" y="5913415"/>
            <a:chExt cx="9192964" cy="497608"/>
          </a:xfrm>
        </p:grpSpPr>
        <p:pic>
          <p:nvPicPr>
            <p:cNvPr id="16" name="Immagine 15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7DD14228-C8F7-A86C-CCD8-3FDBADFF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38B2CBE-E17B-353A-1A9F-54524BBB5FF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61DC6A15-0472-79A7-7DBC-5677CDEA821A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 descr="Immagine che contiene giocattolo, grafica vettoriale&#10;&#10;Descrizione generata automaticamente">
            <a:extLst>
              <a:ext uri="{FF2B5EF4-FFF2-40B4-BE49-F238E27FC236}">
                <a16:creationId xmlns:a16="http://schemas.microsoft.com/office/drawing/2014/main" id="{BC020BAE-AD94-551E-0CDC-B2CF07AD9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27" y="2149371"/>
            <a:ext cx="3783922" cy="37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4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Per ottenere i permessi di amministratore è stato utilizzato lo strumento </a:t>
            </a:r>
            <a:r>
              <a:rPr lang="it-IT" sz="2000" b="1" dirty="0" err="1">
                <a:solidFill>
                  <a:schemeClr val="bg1"/>
                </a:solidFill>
                <a:latin typeface="Viga"/>
              </a:rPr>
              <a:t>pspy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per controllare i processi attivi.</a:t>
            </a:r>
            <a:endParaRPr lang="it-IT" b="1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6928B3-CBF8-AD12-2195-B72C810C6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912" y="969417"/>
            <a:ext cx="5885793" cy="23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6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Per ottenere i permessi di amministratore è stato utilizzato lo strumento </a:t>
            </a:r>
            <a:r>
              <a:rPr lang="it-IT" sz="2000" b="1" dirty="0" err="1">
                <a:solidFill>
                  <a:schemeClr val="bg1"/>
                </a:solidFill>
                <a:latin typeface="Viga"/>
              </a:rPr>
              <a:t>pspy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per controllare i processi attivi.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È stato utilizzato ancora una volta il server Python per trasferire l’eseguibile dalla macchina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Kali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quindi è stato eseguito.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EC935B-A376-2D3B-2BF2-ACF46A8B8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182" y="1159830"/>
            <a:ext cx="3543300" cy="990600"/>
          </a:xfrm>
          <a:prstGeom prst="roundRect">
            <a:avLst>
              <a:gd name="adj" fmla="val 5658"/>
            </a:avLst>
          </a:prstGeom>
        </p:spPr>
      </p:pic>
    </p:spTree>
    <p:extLst>
      <p:ext uri="{BB962C8B-B14F-4D97-AF65-F5344CB8AC3E}">
        <p14:creationId xmlns:p14="http://schemas.microsoft.com/office/powerpoint/2010/main" val="362248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Per ottenere i permessi di amministratore è stato utilizzato lo strumento </a:t>
            </a:r>
            <a:r>
              <a:rPr lang="it-IT" sz="2000" b="1" dirty="0" err="1">
                <a:solidFill>
                  <a:schemeClr val="bg1"/>
                </a:solidFill>
                <a:latin typeface="Viga"/>
              </a:rPr>
              <a:t>pspy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per controllare i processi attivi.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È stato utilizzato ancora una volta il server Python per trasferire l’eseguibile dalla macchina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Kali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quindi è stato eseguito.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L’output del programma ci fa capire che a intervalli regolari viene eseguito dall’utente root (UID=0) uno script chiamato </a:t>
            </a:r>
            <a:r>
              <a:rPr lang="it-IT" sz="2000" i="1" dirty="0" err="1">
                <a:solidFill>
                  <a:schemeClr val="bg1">
                    <a:lumMod val="75000"/>
                  </a:schemeClr>
                </a:solidFill>
                <a:latin typeface="Viga"/>
              </a:rPr>
              <a:t>git-sync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EC935B-A376-2D3B-2BF2-ACF46A8B8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182" y="1159830"/>
            <a:ext cx="3543300" cy="990600"/>
          </a:xfrm>
          <a:prstGeom prst="roundRect">
            <a:avLst>
              <a:gd name="adj" fmla="val 5658"/>
            </a:avLst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6AC580-FFDA-417A-7EAD-5E6EA7716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93" y="2368775"/>
            <a:ext cx="5885794" cy="235584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AB53CDE-34C4-8DA7-32CA-3740EA85BBCF}"/>
              </a:ext>
            </a:extLst>
          </p:cNvPr>
          <p:cNvSpPr/>
          <p:nvPr/>
        </p:nvSpPr>
        <p:spPr>
          <a:xfrm>
            <a:off x="6207853" y="3204594"/>
            <a:ext cx="4932727" cy="12583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735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git-sync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 script è scritto in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bash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1ADB86-80DC-E4D0-250D-DA053F98D9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 b="12604"/>
          <a:stretch/>
        </p:blipFill>
        <p:spPr>
          <a:xfrm>
            <a:off x="6714550" y="1417738"/>
            <a:ext cx="4379962" cy="25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git-sync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 script è scritto in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bash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Si sposta nella home dell’utente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dev01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1ADB86-80DC-E4D0-250D-DA053F98D9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 b="12604"/>
          <a:stretch/>
        </p:blipFill>
        <p:spPr>
          <a:xfrm>
            <a:off x="6714550" y="1417738"/>
            <a:ext cx="4379962" cy="2525087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F054886-42D6-C76B-FFE0-DA015521C32E}"/>
              </a:ext>
            </a:extLst>
          </p:cNvPr>
          <p:cNvSpPr/>
          <p:nvPr/>
        </p:nvSpPr>
        <p:spPr>
          <a:xfrm>
            <a:off x="6739718" y="1795244"/>
            <a:ext cx="1515050" cy="17161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114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git-sync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 script è scritto in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bash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Si sposta nella home dell’utente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dev01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Controlla se ci sono stati cambiamenti.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1ADB86-80DC-E4D0-250D-DA053F98D9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 b="12604"/>
          <a:stretch/>
        </p:blipFill>
        <p:spPr>
          <a:xfrm>
            <a:off x="6714550" y="1417738"/>
            <a:ext cx="4379962" cy="2525087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F054886-42D6-C76B-FFE0-DA015521C32E}"/>
              </a:ext>
            </a:extLst>
          </p:cNvPr>
          <p:cNvSpPr/>
          <p:nvPr/>
        </p:nvSpPr>
        <p:spPr>
          <a:xfrm>
            <a:off x="6739717" y="2164359"/>
            <a:ext cx="3268349" cy="1800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104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git-sync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 script è scritto in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bash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Si sposta nella home dell’utente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dev01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Controlla se ci sono stati cambiamenti.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In caso affermativo esegue un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commit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 un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push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1ADB86-80DC-E4D0-250D-DA053F98D9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7" b="12604"/>
          <a:stretch/>
        </p:blipFill>
        <p:spPr>
          <a:xfrm>
            <a:off x="6714550" y="1417738"/>
            <a:ext cx="4379962" cy="2525087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8F054886-42D6-C76B-FFE0-DA015521C32E}"/>
              </a:ext>
            </a:extLst>
          </p:cNvPr>
          <p:cNvSpPr/>
          <p:nvPr/>
        </p:nvSpPr>
        <p:spPr>
          <a:xfrm>
            <a:off x="7083666" y="3120705"/>
            <a:ext cx="3268349" cy="61239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178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Hooks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All’interno della cartella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.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nella home dell’utente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dev01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è possibile notare la cartella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hooks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9EE11A-9AC0-1A31-1C42-6DD7E22B51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79"/>
          <a:stretch/>
        </p:blipFill>
        <p:spPr>
          <a:xfrm>
            <a:off x="6422702" y="881819"/>
            <a:ext cx="4919214" cy="2547182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7890F51-9F4E-1051-98A9-3B3105D9728D}"/>
              </a:ext>
            </a:extLst>
          </p:cNvPr>
          <p:cNvSpPr/>
          <p:nvPr/>
        </p:nvSpPr>
        <p:spPr>
          <a:xfrm>
            <a:off x="7214532" y="947956"/>
            <a:ext cx="1241571" cy="14476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8F567FA-70D5-E9D0-1F28-80ABCD235B30}"/>
              </a:ext>
            </a:extLst>
          </p:cNvPr>
          <p:cNvSpPr/>
          <p:nvPr/>
        </p:nvSpPr>
        <p:spPr>
          <a:xfrm>
            <a:off x="6451134" y="2382473"/>
            <a:ext cx="3330429" cy="14475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5747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Hooks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All’interno della cartella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.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nella home dell’utente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dev01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è possibile notare la cartella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hooks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In questa cartella è possibile inserire degli eseguibili che verranno eseguiti in risposta all’esecuzione di determinati comandi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9EE11A-9AC0-1A31-1C42-6DD7E22B5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02" y="881818"/>
            <a:ext cx="4919214" cy="5196123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D8F567FA-70D5-E9D0-1F28-80ABCD235B30}"/>
              </a:ext>
            </a:extLst>
          </p:cNvPr>
          <p:cNvSpPr/>
          <p:nvPr/>
        </p:nvSpPr>
        <p:spPr>
          <a:xfrm>
            <a:off x="6451134" y="4353888"/>
            <a:ext cx="4538444" cy="1417738"/>
          </a:xfrm>
          <a:prstGeom prst="roundRect">
            <a:avLst>
              <a:gd name="adj" fmla="val 420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08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Port Scanning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È stata effettuata una scansione con lo strumento </a:t>
            </a:r>
            <a:r>
              <a:rPr lang="it-IT" sz="2000" b="1" dirty="0" err="1">
                <a:solidFill>
                  <a:schemeClr val="bg1"/>
                </a:solidFill>
                <a:latin typeface="Viga"/>
              </a:rPr>
              <a:t>Nmap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di tipo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TCP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Syn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Scan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La scansione ha permesso di individuare le seguenti porte attive:</a:t>
            </a:r>
          </a:p>
          <a:p>
            <a:pPr marL="800100" lvl="1" indent="-3429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Viga"/>
              </a:rPr>
              <a:t>Porta 22 </a:t>
            </a:r>
            <a:r>
              <a:rPr lang="it-IT" b="1" dirty="0" err="1">
                <a:solidFill>
                  <a:schemeClr val="bg1"/>
                </a:solidFill>
                <a:latin typeface="Viga"/>
              </a:rPr>
              <a:t>tcp</a:t>
            </a:r>
            <a:r>
              <a:rPr lang="it-IT" dirty="0">
                <a:solidFill>
                  <a:schemeClr val="bg1"/>
                </a:solidFill>
                <a:latin typeface="Viga"/>
              </a:rPr>
              <a:t> con servizio attivo SSH</a:t>
            </a:r>
          </a:p>
          <a:p>
            <a:pPr marL="800100" lvl="1" indent="-3429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Viga"/>
              </a:rPr>
              <a:t>Porta 80 </a:t>
            </a:r>
            <a:r>
              <a:rPr lang="it-IT" b="1" dirty="0" err="1">
                <a:solidFill>
                  <a:schemeClr val="bg1"/>
                </a:solidFill>
                <a:latin typeface="Viga"/>
              </a:rPr>
              <a:t>tcp</a:t>
            </a:r>
            <a:r>
              <a:rPr lang="it-IT" dirty="0">
                <a:solidFill>
                  <a:schemeClr val="bg1"/>
                </a:solidFill>
                <a:latin typeface="Viga"/>
              </a:rPr>
              <a:t> con attivo un server web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È presente anche una porta filtrata:</a:t>
            </a:r>
          </a:p>
          <a:p>
            <a:pPr marL="800100" lvl="1" indent="-3429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Viga"/>
              </a:rPr>
              <a:t>Porta 3000</a:t>
            </a: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F574EB-6C77-5515-CCEB-92FF213CE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568" y="1594341"/>
            <a:ext cx="5075908" cy="483420"/>
          </a:xfrm>
          <a:prstGeom prst="round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10ACC54-EDC3-1552-1BC9-876990A30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568" y="3135107"/>
            <a:ext cx="5075908" cy="812145"/>
          </a:xfrm>
          <a:prstGeom prst="roundRect">
            <a:avLst>
              <a:gd name="adj" fmla="val 9621"/>
            </a:avLst>
          </a:prstGeom>
        </p:spPr>
      </p:pic>
    </p:spTree>
    <p:extLst>
      <p:ext uri="{BB962C8B-B14F-4D97-AF65-F5344CB8AC3E}">
        <p14:creationId xmlns:p14="http://schemas.microsoft.com/office/powerpoint/2010/main" val="3204610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Hooks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All’interno della cartella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.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nella home dell’utente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dev01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è possibile notare la cartella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hooks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In questa cartella è possibile inserire degli eseguibili che verranno eseguiti in risposta all’esecuzione di determinati comandi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 questo punto creiamo uno script all’interno di questa cartella chiamato </a:t>
            </a:r>
            <a:r>
              <a:rPr lang="it-IT" sz="2000" i="1" dirty="0" err="1">
                <a:solidFill>
                  <a:schemeClr val="bg1">
                    <a:lumMod val="75000"/>
                  </a:schemeClr>
                </a:solidFill>
                <a:latin typeface="Viga"/>
              </a:rPr>
              <a:t>pre-commit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e gli diamo i permessi di esecuzione. Lo script aprirà una reverse shell verso la nostra macchina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Kali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ADEC2D-7B08-E1AB-C40C-EB6289539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38" y="1044672"/>
            <a:ext cx="5887449" cy="34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19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Privilege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Escalation –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Git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Hooks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7" y="1053521"/>
            <a:ext cx="5885793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All’interno della cartella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.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nella home dell’utente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dev01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è possibile notare la cartella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hooks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In questa cartella è possibile inserire degli eseguibili che verranno eseguiti in risposta all’esecuzione di determinati comandi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git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 questo punto creiamo uno script all’interno di questa cartella chiamato </a:t>
            </a:r>
            <a:r>
              <a:rPr lang="it-IT" sz="2000" i="1" dirty="0" err="1">
                <a:solidFill>
                  <a:schemeClr val="bg1">
                    <a:lumMod val="75000"/>
                  </a:schemeClr>
                </a:solidFill>
                <a:latin typeface="Viga"/>
              </a:rPr>
              <a:t>pre-commit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e gli diamo i permessi di esecuzione. Lo script aprirà una reverse shell verso la nostra macchina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Kali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Ci mettiamo quindi in ascolto su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Kali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creiamo un nuovo file nella home di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dev01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 aspettiamo che lo script venga eseguito.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98396A5-A67C-AD3B-C6B4-CCBA3A734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05" y="1153621"/>
            <a:ext cx="5821987" cy="2025805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535F7BC-A38D-6853-8B45-01A1B75504A3}"/>
              </a:ext>
            </a:extLst>
          </p:cNvPr>
          <p:cNvSpPr/>
          <p:nvPr/>
        </p:nvSpPr>
        <p:spPr>
          <a:xfrm>
            <a:off x="6159805" y="2214694"/>
            <a:ext cx="2279520" cy="1593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9FC00F9-0975-9506-AAA1-3DB8BBD9504A}"/>
              </a:ext>
            </a:extLst>
          </p:cNvPr>
          <p:cNvSpPr/>
          <p:nvPr/>
        </p:nvSpPr>
        <p:spPr>
          <a:xfrm>
            <a:off x="6169592" y="2484540"/>
            <a:ext cx="2756294" cy="1775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5631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59;p29">
            <a:extLst>
              <a:ext uri="{FF2B5EF4-FFF2-40B4-BE49-F238E27FC236}">
                <a16:creationId xmlns:a16="http://schemas.microsoft.com/office/drawing/2014/main" id="{8C27B60C-8BF7-B17B-0E5F-07DA23F4EB4B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813088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 questo punto possiamo stampare il contenuto di 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root.txt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 completare la sfida. </a:t>
            </a:r>
          </a:p>
        </p:txBody>
      </p:sp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Flag Root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9CC97AC-890A-4F60-DF0C-582015709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61" y="2154990"/>
            <a:ext cx="4081582" cy="4081582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FBA4A6C-B917-D5C2-E496-A645D8BDD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2017"/>
            <a:ext cx="5697133" cy="47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89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Flag Root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4F6E4980-3C62-A5E9-67E2-672B63EDE2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3" b="1451"/>
          <a:stretch/>
        </p:blipFill>
        <p:spPr>
          <a:xfrm>
            <a:off x="3504385" y="1118018"/>
            <a:ext cx="5153054" cy="4687164"/>
          </a:xfrm>
          <a:prstGeom prst="roundRect">
            <a:avLst>
              <a:gd name="adj" fmla="val 199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919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005788" y="1108271"/>
            <a:ext cx="8180424" cy="8237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800"/>
              </a:spcAft>
              <a:buSzPct val="100000"/>
            </a:pPr>
            <a:r>
              <a:rPr lang="it-IT" sz="4800" b="1" dirty="0">
                <a:solidFill>
                  <a:schemeClr val="bg1"/>
                </a:solidFill>
                <a:latin typeface="Viga"/>
              </a:rPr>
              <a:t>Grazie per l’attenzione!</a:t>
            </a:r>
            <a:endParaRPr lang="it-IT" sz="8800" b="1" dirty="0">
              <a:solidFill>
                <a:schemeClr val="bg1"/>
              </a:solidFill>
              <a:latin typeface="Viga"/>
            </a:endParaRPr>
          </a:p>
          <a:p>
            <a:pPr marL="800100" lvl="1" indent="-342900" algn="ctr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800" dirty="0">
              <a:solidFill>
                <a:schemeClr val="bg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F791EF7-AD6F-ADDD-0B15-40919CB6F482}"/>
              </a:ext>
            </a:extLst>
          </p:cNvPr>
          <p:cNvGrpSpPr/>
          <p:nvPr/>
        </p:nvGrpSpPr>
        <p:grpSpPr>
          <a:xfrm>
            <a:off x="1532415" y="479546"/>
            <a:ext cx="9192964" cy="497608"/>
            <a:chOff x="1480930" y="5913415"/>
            <a:chExt cx="9192964" cy="497608"/>
          </a:xfrm>
        </p:grpSpPr>
        <p:pic>
          <p:nvPicPr>
            <p:cNvPr id="16" name="Immagine 15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7DD14228-C8F7-A86C-CCD8-3FDBADFF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38B2CBE-E17B-353A-1A9F-54524BBB5FF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61DC6A15-0472-79A7-7DBC-5677CDEA821A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magine 2" descr="Immagine che contiene testo, giocattolo, grafica vettoriale&#10;&#10;Descrizione generata automaticamente">
            <a:extLst>
              <a:ext uri="{FF2B5EF4-FFF2-40B4-BE49-F238E27FC236}">
                <a16:creationId xmlns:a16="http://schemas.microsoft.com/office/drawing/2014/main" id="{6FBE115C-9059-1D63-CB60-18F3FD2B3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51" y="1569094"/>
            <a:ext cx="4910697" cy="49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2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7" y="306942"/>
            <a:ext cx="6087138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L’applicazione Web: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upcloud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427192EB-0C5D-5DF0-7F21-B3A4EEAC6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7" y="1053522"/>
            <a:ext cx="4518958" cy="497148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B4E0771-34E1-8AF1-408A-60CA2DB73C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65255" r="6864" b="11972"/>
          <a:stretch/>
        </p:blipFill>
        <p:spPr>
          <a:xfrm>
            <a:off x="5291948" y="2579883"/>
            <a:ext cx="6401845" cy="1870195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A3AFD4AD-1F8C-5485-F90C-E16A290EC8F7}"/>
              </a:ext>
            </a:extLst>
          </p:cNvPr>
          <p:cNvSpPr/>
          <p:nvPr/>
        </p:nvSpPr>
        <p:spPr>
          <a:xfrm>
            <a:off x="7822310" y="3352029"/>
            <a:ext cx="1341120" cy="4093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B37FEF60-1AF4-CC56-95B9-2C98E82F1F64}"/>
              </a:ext>
            </a:extLst>
          </p:cNvPr>
          <p:cNvSpPr/>
          <p:nvPr/>
        </p:nvSpPr>
        <p:spPr>
          <a:xfrm>
            <a:off x="7822310" y="4040775"/>
            <a:ext cx="1341120" cy="4093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34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1532416" y="728350"/>
            <a:ext cx="4384254" cy="51850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800"/>
              </a:spcAft>
              <a:buSzPct val="100000"/>
            </a:pPr>
            <a:r>
              <a:rPr lang="it-IT" sz="4000" b="1" dirty="0" err="1">
                <a:solidFill>
                  <a:schemeClr val="bg1"/>
                </a:solidFill>
                <a:latin typeface="Viga"/>
              </a:rPr>
              <a:t>Outline</a:t>
            </a:r>
            <a:endParaRPr lang="it-IT" sz="4000" b="1" dirty="0">
              <a:solidFill>
                <a:schemeClr val="bg1"/>
              </a:solidFill>
              <a:latin typeface="Viga"/>
            </a:endParaRPr>
          </a:p>
          <a:p>
            <a:pPr>
              <a:spcAft>
                <a:spcPts val="1800"/>
              </a:spcAft>
              <a:buSzPct val="100000"/>
            </a:pPr>
            <a:endParaRPr lang="it-IT" sz="100" b="1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Port Scanning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800" b="1" dirty="0" err="1">
                <a:solidFill>
                  <a:schemeClr val="bg1"/>
                </a:solidFill>
                <a:latin typeface="Viga"/>
              </a:rPr>
              <a:t>Vulnerability</a:t>
            </a:r>
            <a:r>
              <a:rPr lang="it-IT" sz="2800" b="1" dirty="0">
                <a:solidFill>
                  <a:schemeClr val="bg1"/>
                </a:solidFill>
                <a:latin typeface="Viga"/>
              </a:rPr>
              <a:t> Mapping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dell’applicazione WEB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Analisi del sorgente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Local File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Inclusion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Pivoting</a:t>
            </a: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bg1"/>
                </a:solidFill>
                <a:latin typeface="Viga"/>
              </a:rPr>
              <a:t>Privilege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Escalation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bg1"/>
              </a:solidFill>
              <a:latin typeface="Viga"/>
            </a:endParaRPr>
          </a:p>
          <a:p>
            <a:pPr marL="800100" lvl="1" indent="-342900" algn="ctr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600" b="1" dirty="0">
              <a:solidFill>
                <a:schemeClr val="bg1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F791EF7-AD6F-ADDD-0B15-40919CB6F482}"/>
              </a:ext>
            </a:extLst>
          </p:cNvPr>
          <p:cNvGrpSpPr/>
          <p:nvPr/>
        </p:nvGrpSpPr>
        <p:grpSpPr>
          <a:xfrm>
            <a:off x="1532415" y="479546"/>
            <a:ext cx="9192964" cy="497608"/>
            <a:chOff x="1480930" y="5913415"/>
            <a:chExt cx="9192964" cy="497608"/>
          </a:xfrm>
        </p:grpSpPr>
        <p:pic>
          <p:nvPicPr>
            <p:cNvPr id="16" name="Immagine 15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7DD14228-C8F7-A86C-CCD8-3FDBADFF6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338B2CBE-E17B-353A-1A9F-54524BBB5FF0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61DC6A15-0472-79A7-7DBC-5677CDEA821A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magine 2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57AFC2FD-7405-3466-12D9-2436C9532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55" y="1050560"/>
            <a:ext cx="5038253" cy="50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3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Vulnerability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Mapping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Nessus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519474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È stato effettuato un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basic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 network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scan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con lo strumento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Nessus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alla ricerca di eventuali vulnerabilità note.</a:t>
            </a: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784678-4715-F0B2-9933-DD3F9AA4F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59" y="1153621"/>
            <a:ext cx="6439628" cy="36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68BB902E-2D66-1D6B-AEC0-157A2A880EE9}"/>
              </a:ext>
            </a:extLst>
          </p:cNvPr>
          <p:cNvGrpSpPr/>
          <p:nvPr/>
        </p:nvGrpSpPr>
        <p:grpSpPr>
          <a:xfrm flipH="1">
            <a:off x="158111" y="555914"/>
            <a:ext cx="11875777" cy="497608"/>
            <a:chOff x="210207" y="555914"/>
            <a:chExt cx="11875777" cy="497608"/>
          </a:xfrm>
        </p:grpSpPr>
        <p:pic>
          <p:nvPicPr>
            <p:cNvPr id="5" name="Immagine 4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44D222C7-4C37-4BE9-5468-862796EAB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11604474" y="555914"/>
              <a:ext cx="481510" cy="497608"/>
            </a:xfrm>
            <a:prstGeom prst="rect">
              <a:avLst/>
            </a:prstGeom>
          </p:spPr>
        </p:pic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BF51A994-EB12-4E4B-2D13-56E7D2B047E8}"/>
                </a:ext>
              </a:extLst>
            </p:cNvPr>
            <p:cNvCxnSpPr>
              <a:cxnSpLocks/>
            </p:cNvCxnSpPr>
            <p:nvPr/>
          </p:nvCxnSpPr>
          <p:spPr>
            <a:xfrm>
              <a:off x="210207" y="795867"/>
              <a:ext cx="11319185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Immagine 32">
            <a:extLst>
              <a:ext uri="{FF2B5EF4-FFF2-40B4-BE49-F238E27FC236}">
                <a16:creationId xmlns:a16="http://schemas.microsoft.com/office/drawing/2014/main" id="{DC42CA8E-6A25-7660-9ACD-CA3C875F7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" y="6123023"/>
            <a:ext cx="576000" cy="576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18069E-969D-F588-24F1-E9CB27F37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94" y="6123023"/>
            <a:ext cx="2790968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9;p29">
            <a:extLst>
              <a:ext uri="{FF2B5EF4-FFF2-40B4-BE49-F238E27FC236}">
                <a16:creationId xmlns:a16="http://schemas.microsoft.com/office/drawing/2014/main" id="{74EBA2CE-8181-EFCA-C286-6A8905D6CE67}"/>
              </a:ext>
            </a:extLst>
          </p:cNvPr>
          <p:cNvSpPr txBox="1">
            <a:spLocks/>
          </p:cNvSpPr>
          <p:nvPr/>
        </p:nvSpPr>
        <p:spPr>
          <a:xfrm>
            <a:off x="210206" y="306942"/>
            <a:ext cx="11823681" cy="4977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Vulnerability</a:t>
            </a:r>
            <a:r>
              <a:rPr lang="it-IT" sz="2800" b="1" dirty="0">
                <a:solidFill>
                  <a:schemeClr val="bg1"/>
                </a:solidFill>
                <a:latin typeface="Viga"/>
                <a:sym typeface="Viga"/>
              </a:rPr>
              <a:t> Mapping - </a:t>
            </a:r>
            <a:r>
              <a:rPr lang="it-IT" sz="2800" b="1" dirty="0" err="1">
                <a:solidFill>
                  <a:schemeClr val="bg1"/>
                </a:solidFill>
                <a:latin typeface="Viga"/>
                <a:sym typeface="Viga"/>
              </a:rPr>
              <a:t>Nessus</a:t>
            </a:r>
            <a:endParaRPr lang="it-IT" sz="3600" b="1" dirty="0">
              <a:solidFill>
                <a:schemeClr val="bg1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938FE6-B827-F311-0842-9F9F8B94EC85}"/>
              </a:ext>
            </a:extLst>
          </p:cNvPr>
          <p:cNvGrpSpPr/>
          <p:nvPr/>
        </p:nvGrpSpPr>
        <p:grpSpPr>
          <a:xfrm>
            <a:off x="1499518" y="6162219"/>
            <a:ext cx="9192964" cy="497608"/>
            <a:chOff x="1480930" y="5913415"/>
            <a:chExt cx="9192964" cy="497608"/>
          </a:xfrm>
        </p:grpSpPr>
        <p:pic>
          <p:nvPicPr>
            <p:cNvPr id="17" name="Immagine 16" descr="Immagine che contiene testo, elettronico&#10;&#10;Descrizione generata automaticamente">
              <a:extLst>
                <a:ext uri="{FF2B5EF4-FFF2-40B4-BE49-F238E27FC236}">
                  <a16:creationId xmlns:a16="http://schemas.microsoft.com/office/drawing/2014/main" id="{14B4A9E7-39CB-CC60-582A-FCC4507AD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74" t="65942" r="45167" b="22511"/>
            <a:stretch/>
          </p:blipFill>
          <p:spPr>
            <a:xfrm>
              <a:off x="5865184" y="5913415"/>
              <a:ext cx="481510" cy="497608"/>
            </a:xfrm>
            <a:prstGeom prst="rect">
              <a:avLst/>
            </a:prstGeom>
          </p:spPr>
        </p:pic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F147FAB-BF13-FDCC-26D5-722AF2CFF153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6346694" y="6162219"/>
              <a:ext cx="4327200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701C867-DFA8-0D50-83B7-8F3058BEE453}"/>
                </a:ext>
              </a:extLst>
            </p:cNvPr>
            <p:cNvCxnSpPr>
              <a:cxnSpLocks/>
            </p:cNvCxnSpPr>
            <p:nvPr/>
          </p:nvCxnSpPr>
          <p:spPr>
            <a:xfrm>
              <a:off x="1480930" y="6162219"/>
              <a:ext cx="4326834" cy="0"/>
            </a:xfrm>
            <a:prstGeom prst="line">
              <a:avLst/>
            </a:prstGeom>
            <a:ln w="15875">
              <a:solidFill>
                <a:srgbClr val="A2E4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59;p29">
            <a:extLst>
              <a:ext uri="{FF2B5EF4-FFF2-40B4-BE49-F238E27FC236}">
                <a16:creationId xmlns:a16="http://schemas.microsoft.com/office/drawing/2014/main" id="{9B052E39-292E-F425-A476-4B2A6116B35A}"/>
              </a:ext>
            </a:extLst>
          </p:cNvPr>
          <p:cNvSpPr txBox="1">
            <a:spLocks/>
          </p:cNvSpPr>
          <p:nvPr/>
        </p:nvSpPr>
        <p:spPr>
          <a:xfrm>
            <a:off x="210208" y="1053521"/>
            <a:ext cx="5519474" cy="50085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È stato effettuato un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basic</a:t>
            </a:r>
            <a:r>
              <a:rPr lang="it-IT" sz="2000" i="1" dirty="0">
                <a:solidFill>
                  <a:schemeClr val="bg1"/>
                </a:solidFill>
                <a:latin typeface="Viga"/>
              </a:rPr>
              <a:t> network </a:t>
            </a:r>
            <a:r>
              <a:rPr lang="it-IT" sz="2000" i="1" dirty="0" err="1">
                <a:solidFill>
                  <a:schemeClr val="bg1"/>
                </a:solidFill>
                <a:latin typeface="Viga"/>
              </a:rPr>
              <a:t>scan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con lo strumento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Nessus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, alla ricerca di eventuali vulnerabilità note.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La scansione ha prodotto un solo risultato: una vulnerabilità di Cross-Site Scripting sulla versione della libreria </a:t>
            </a:r>
            <a:r>
              <a:rPr lang="it-IT" sz="2000" dirty="0" err="1">
                <a:solidFill>
                  <a:schemeClr val="bg1"/>
                </a:solidFill>
                <a:latin typeface="Viga"/>
              </a:rPr>
              <a:t>jQuery</a:t>
            </a:r>
            <a:r>
              <a:rPr lang="it-IT" sz="2000" dirty="0">
                <a:solidFill>
                  <a:schemeClr val="bg1"/>
                </a:solidFill>
                <a:latin typeface="Viga"/>
              </a:rPr>
              <a:t> utilizzata nell’applicazione.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bg1"/>
                </a:solidFill>
                <a:latin typeface="Viga"/>
              </a:rPr>
              <a:t>La vulnerabilità non è stata sfruttata ai fini della sfida ma è stata comunque segnalata nel report.</a:t>
            </a:r>
          </a:p>
          <a:p>
            <a:pPr marL="342900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dirty="0">
              <a:solidFill>
                <a:schemeClr val="bg1"/>
              </a:solidFill>
              <a:latin typeface="Viga"/>
            </a:endParaRPr>
          </a:p>
          <a:p>
            <a:pPr marL="800100" lvl="1" indent="-342900">
              <a:spcAft>
                <a:spcPts val="1800"/>
              </a:spcAft>
              <a:buSzPct val="100000"/>
              <a:buFont typeface="Wingdings" panose="05000000000000000000" pitchFamily="2" charset="2"/>
              <a:buChar char="§"/>
            </a:pPr>
            <a:endParaRPr lang="it-IT" sz="10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DD38EB61-5BF0-3B02-85A8-99B01FFDC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159" y="1284793"/>
            <a:ext cx="6100728" cy="37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59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1964</Words>
  <Application>Microsoft Office PowerPoint</Application>
  <PresentationFormat>Widescreen</PresentationFormat>
  <Paragraphs>229</Paragraphs>
  <Slides>54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Viga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CIRO MAIONE</dc:creator>
  <cp:lastModifiedBy>CIRO MAIONE</cp:lastModifiedBy>
  <cp:revision>4</cp:revision>
  <dcterms:created xsi:type="dcterms:W3CDTF">2022-06-21T08:22:08Z</dcterms:created>
  <dcterms:modified xsi:type="dcterms:W3CDTF">2022-06-22T10:12:23Z</dcterms:modified>
</cp:coreProperties>
</file>